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1" r:id="rId3"/>
    <p:sldId id="259" r:id="rId4"/>
    <p:sldId id="260" r:id="rId5"/>
    <p:sldId id="262" r:id="rId6"/>
    <p:sldId id="264" r:id="rId7"/>
    <p:sldId id="267" r:id="rId8"/>
    <p:sldId id="266" r:id="rId9"/>
    <p:sldId id="268" r:id="rId10"/>
    <p:sldId id="269" r:id="rId11"/>
    <p:sldId id="272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F8B81B49-9928-48C3-886F-8BA500B59D70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82E730BA-190D-4856-BD35-C32A512E1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57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86E96DE9-CBBB-47E4-B3FB-0A7D53854EAF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5" tIns="45718" rIns="91435" bIns="4571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697A9D41-632B-47EF-AFAE-89BA7B34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28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wanted</a:t>
            </a:r>
            <a:r>
              <a:rPr lang="en-US" baseline="0" dirty="0" smtClean="0"/>
              <a:t> to do a raft, did not fit.  Looking for authentic/meaningful opportunities, and you can’t fit a square peg into a circle.  For implementation at your building, you may want to consider (if it works) an opportunity for participants to practice a raft if they have not already done 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B5E7F-EB01-4AC9-B235-6AB2882413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68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62E5B92-9177-4BB2-825C-A2B43713C41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54BF744-E409-4D36-B958-FDA29A1FA9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010400" y="1905000"/>
            <a:ext cx="1981200" cy="2209800"/>
          </a:xfrm>
        </p:spPr>
        <p:txBody>
          <a:bodyPr>
            <a:noAutofit/>
          </a:bodyPr>
          <a:lstStyle/>
          <a:p>
            <a:r>
              <a:rPr lang="en-US" sz="2100" dirty="0" smtClean="0"/>
              <a:t>Role</a:t>
            </a:r>
          </a:p>
          <a:p>
            <a:r>
              <a:rPr lang="en-US" sz="2100" dirty="0" smtClean="0"/>
              <a:t>Audience</a:t>
            </a:r>
          </a:p>
          <a:p>
            <a:r>
              <a:rPr lang="en-US" sz="2100" dirty="0" smtClean="0"/>
              <a:t>Format </a:t>
            </a:r>
            <a:br>
              <a:rPr lang="en-US" sz="2100" dirty="0" smtClean="0"/>
            </a:br>
            <a:r>
              <a:rPr lang="en-US" sz="2100" dirty="0" smtClean="0"/>
              <a:t>Topic</a:t>
            </a:r>
          </a:p>
          <a:p>
            <a:r>
              <a:rPr lang="en-US" sz="2100" dirty="0" smtClean="0"/>
              <a:t>Strong Verbs</a:t>
            </a:r>
            <a:endParaRPr lang="en-US" sz="21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62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"/>
            <a:ext cx="6858000" cy="6705600"/>
          </a:xfrm>
        </p:spPr>
        <p:txBody>
          <a:bodyPr numCol="2">
            <a:normAutofit fontScale="92500" lnSpcReduction="20000"/>
          </a:bodyPr>
          <a:lstStyle/>
          <a:p>
            <a:r>
              <a:rPr lang="en-US" sz="4400" dirty="0" smtClean="0"/>
              <a:t>Diary entry</a:t>
            </a:r>
          </a:p>
          <a:p>
            <a:r>
              <a:rPr lang="en-US" sz="4400" dirty="0" smtClean="0"/>
              <a:t>Bulleted list</a:t>
            </a:r>
          </a:p>
          <a:p>
            <a:r>
              <a:rPr lang="en-US" sz="4400" dirty="0" smtClean="0"/>
              <a:t>Obituary</a:t>
            </a:r>
          </a:p>
          <a:p>
            <a:r>
              <a:rPr lang="en-US" sz="4400" dirty="0" smtClean="0"/>
              <a:t>Recipe</a:t>
            </a:r>
          </a:p>
          <a:p>
            <a:r>
              <a:rPr lang="en-US" sz="4400" dirty="0" smtClean="0"/>
              <a:t>Movie critic</a:t>
            </a:r>
          </a:p>
          <a:p>
            <a:r>
              <a:rPr lang="en-US" sz="4400" dirty="0" smtClean="0"/>
              <a:t>Editorial</a:t>
            </a:r>
          </a:p>
          <a:p>
            <a:r>
              <a:rPr lang="en-US" sz="4400" dirty="0" smtClean="0"/>
              <a:t>Gossip column</a:t>
            </a:r>
          </a:p>
          <a:p>
            <a:r>
              <a:rPr lang="en-US" sz="4400" dirty="0" smtClean="0"/>
              <a:t>Comic</a:t>
            </a:r>
          </a:p>
          <a:p>
            <a:r>
              <a:rPr lang="en-US" sz="4400" dirty="0" smtClean="0"/>
              <a:t>Map</a:t>
            </a:r>
          </a:p>
          <a:p>
            <a:r>
              <a:rPr lang="en-US" sz="4400" dirty="0" smtClean="0"/>
              <a:t>Print Ad</a:t>
            </a:r>
          </a:p>
          <a:p>
            <a:r>
              <a:rPr lang="en-US" sz="4400" dirty="0" smtClean="0"/>
              <a:t>Song</a:t>
            </a:r>
          </a:p>
          <a:p>
            <a:r>
              <a:rPr lang="en-US" sz="4400" dirty="0" smtClean="0"/>
              <a:t>Monologue</a:t>
            </a:r>
          </a:p>
          <a:p>
            <a:r>
              <a:rPr lang="en-US" sz="4400" dirty="0" smtClean="0"/>
              <a:t>Radiocast</a:t>
            </a:r>
          </a:p>
          <a:p>
            <a:r>
              <a:rPr lang="en-US" sz="4400" dirty="0" smtClean="0"/>
              <a:t>Museum guide</a:t>
            </a:r>
          </a:p>
          <a:p>
            <a:r>
              <a:rPr lang="en-US" sz="4400" dirty="0" smtClean="0"/>
              <a:t>Interview</a:t>
            </a:r>
          </a:p>
          <a:p>
            <a:r>
              <a:rPr lang="en-US" sz="4400" dirty="0" smtClean="0"/>
              <a:t>Political speech</a:t>
            </a:r>
          </a:p>
          <a:p>
            <a:r>
              <a:rPr lang="en-US" sz="4400" dirty="0" smtClean="0"/>
              <a:t>Cheer</a:t>
            </a:r>
          </a:p>
          <a:p>
            <a:r>
              <a:rPr lang="en-US" sz="4400" dirty="0" smtClean="0"/>
              <a:t>Sales pitch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6600" dirty="0" smtClean="0"/>
              <a:t>4</a:t>
            </a:r>
            <a:endParaRPr lang="en-US" sz="16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86600" y="304800"/>
            <a:ext cx="1905000" cy="1825752"/>
          </a:xfrm>
        </p:spPr>
        <p:txBody>
          <a:bodyPr/>
          <a:lstStyle/>
          <a:p>
            <a:pPr marL="560070" indent="-514350"/>
            <a:r>
              <a:rPr lang="en-US" dirty="0"/>
              <a:t>determine the writing format</a:t>
            </a:r>
          </a:p>
        </p:txBody>
      </p:sp>
    </p:spTree>
    <p:extLst>
      <p:ext uri="{BB962C8B-B14F-4D97-AF65-F5344CB8AC3E}">
        <p14:creationId xmlns:p14="http://schemas.microsoft.com/office/powerpoint/2010/main" val="148833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126818"/>
              </p:ext>
            </p:extLst>
          </p:nvPr>
        </p:nvGraphicFramePr>
        <p:xfrm>
          <a:off x="381000" y="1719263"/>
          <a:ext cx="8407400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850"/>
                <a:gridCol w="2101850"/>
                <a:gridCol w="2101850"/>
                <a:gridCol w="21018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Audience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Semi-colon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Middle </a:t>
                      </a:r>
                      <a:r>
                        <a:rPr lang="en-US" dirty="0" err="1" smtClean="0"/>
                        <a:t>Schoolers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Diary Entry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“I wish</a:t>
                      </a:r>
                      <a:r>
                        <a:rPr lang="en-US" baseline="0" dirty="0" smtClean="0"/>
                        <a:t> you really understood where I belong!”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Owner</a:t>
                      </a:r>
                      <a:r>
                        <a:rPr lang="en-US" baseline="0" dirty="0" smtClean="0"/>
                        <a:t> of lungs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Persuasive</a:t>
                      </a:r>
                      <a:r>
                        <a:rPr lang="en-US" baseline="0" dirty="0" smtClean="0"/>
                        <a:t> Letter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“Why you should quit smoking”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Oreo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Oreos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Travel guide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“Journey through</a:t>
                      </a:r>
                      <a:r>
                        <a:rPr lang="en-US" baseline="0" dirty="0" smtClean="0"/>
                        <a:t> the Digestive System”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Rain</a:t>
                      </a:r>
                      <a:r>
                        <a:rPr lang="en-US" baseline="0" dirty="0" smtClean="0"/>
                        <a:t> Drop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Future Droplets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Advice Column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“The</a:t>
                      </a:r>
                      <a:r>
                        <a:rPr lang="en-US" baseline="0" dirty="0" smtClean="0"/>
                        <a:t> Beauty of Cycles”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Square Root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Love Letter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Explain</a:t>
                      </a:r>
                      <a:r>
                        <a:rPr lang="en-US" baseline="0" dirty="0" smtClean="0"/>
                        <a:t> Relationship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Lawyer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 Supreme Court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Appeal Speech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Tinker v. DM decision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75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830300"/>
              </p:ext>
            </p:extLst>
          </p:nvPr>
        </p:nvGraphicFramePr>
        <p:xfrm>
          <a:off x="304800" y="2362200"/>
          <a:ext cx="84074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850"/>
                <a:gridCol w="2101850"/>
                <a:gridCol w="2101850"/>
                <a:gridCol w="21018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Role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Audience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Format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Topic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 smtClean="0"/>
                    </a:p>
                    <a:p>
                      <a:pPr algn="ctr"/>
                      <a:endParaRPr lang="en-US" sz="3600" dirty="0" smtClean="0"/>
                    </a:p>
                    <a:p>
                      <a:pPr algn="ctr"/>
                      <a:endParaRPr lang="en-US" sz="3600" dirty="0" smtClean="0"/>
                    </a:p>
                    <a:p>
                      <a:pPr algn="ctr"/>
                      <a:endParaRPr lang="en-US" sz="3600" dirty="0" smtClean="0"/>
                    </a:p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Merrill examples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6764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Your turn!  Give it a try in your group: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302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719070"/>
            <a:ext cx="8991599" cy="4986529"/>
          </a:xfrm>
        </p:spPr>
        <p:txBody>
          <a:bodyPr>
            <a:noAutofit/>
          </a:bodyPr>
          <a:lstStyle/>
          <a:p>
            <a:r>
              <a:rPr lang="en-US" sz="4800" dirty="0" smtClean="0"/>
              <a:t>Become familiar with the writing strategy R.A.F.T.</a:t>
            </a:r>
          </a:p>
          <a:p>
            <a:pPr lvl="1"/>
            <a:r>
              <a:rPr lang="en-US" sz="4400" dirty="0" smtClean="0"/>
              <a:t>Roles</a:t>
            </a:r>
          </a:p>
          <a:p>
            <a:pPr lvl="1"/>
            <a:r>
              <a:rPr lang="en-US" sz="4400" dirty="0" smtClean="0"/>
              <a:t>Audience</a:t>
            </a:r>
          </a:p>
          <a:p>
            <a:pPr lvl="1"/>
            <a:r>
              <a:rPr lang="en-US" sz="4400" dirty="0" smtClean="0"/>
              <a:t>Format</a:t>
            </a:r>
          </a:p>
          <a:p>
            <a:pPr lvl="1"/>
            <a:r>
              <a:rPr lang="en-US" sz="4400" dirty="0" smtClean="0"/>
              <a:t>Topic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6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RAFTS?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sz="2800" dirty="0" smtClean="0"/>
          </a:p>
          <a:p>
            <a:r>
              <a:rPr lang="en-US" sz="3600" dirty="0" smtClean="0"/>
              <a:t>Help students understand their role as a writer </a:t>
            </a:r>
          </a:p>
          <a:p>
            <a:r>
              <a:rPr lang="en-US" sz="3600" dirty="0" smtClean="0"/>
              <a:t>Draws attention to audience when writing</a:t>
            </a:r>
          </a:p>
          <a:p>
            <a:r>
              <a:rPr lang="en-US" sz="3600" dirty="0" smtClean="0"/>
              <a:t>Offers choice to students</a:t>
            </a:r>
          </a:p>
          <a:p>
            <a:r>
              <a:rPr lang="en-US" sz="3600" dirty="0" smtClean="0"/>
              <a:t>Consideration of a topic from multiple perspectives</a:t>
            </a:r>
          </a:p>
          <a:p>
            <a:r>
              <a:rPr lang="en-US" sz="3600" dirty="0" smtClean="0"/>
              <a:t>Strengthens VOICE</a:t>
            </a:r>
          </a:p>
        </p:txBody>
      </p:sp>
    </p:spTree>
    <p:extLst>
      <p:ext uri="{BB962C8B-B14F-4D97-AF65-F5344CB8AC3E}">
        <p14:creationId xmlns:p14="http://schemas.microsoft.com/office/powerpoint/2010/main" val="225073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Closure activity</a:t>
            </a:r>
          </a:p>
          <a:p>
            <a:pPr lvl="1"/>
            <a:r>
              <a:rPr lang="en-US" sz="4600" dirty="0" smtClean="0"/>
              <a:t>Strategy allows students to synthesize a vast array of their learning</a:t>
            </a:r>
          </a:p>
          <a:p>
            <a:r>
              <a:rPr lang="en-US" sz="4800" dirty="0" smtClean="0"/>
              <a:t>Quick Write</a:t>
            </a:r>
          </a:p>
          <a:p>
            <a:pPr lvl="1"/>
            <a:r>
              <a:rPr lang="en-US" sz="4600" dirty="0" smtClean="0"/>
              <a:t>Getting students engaged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use Raft?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30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1260" cy="1054394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800" b="1" i="1" dirty="0" smtClean="0"/>
              <a:t>Rafts </a:t>
            </a:r>
            <a:r>
              <a:rPr lang="en-US" sz="2800" b="1" dirty="0" smtClean="0"/>
              <a:t>for Rights and Responsibilities – Reading Unit 2</a:t>
            </a:r>
            <a:endParaRPr lang="en-US" sz="2800" dirty="0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0999" y="1719070"/>
            <a:ext cx="8407893" cy="4910329"/>
          </a:xfrm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endParaRPr lang="en-US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b="1" i="1" dirty="0" smtClean="0"/>
              <a:t>Role</a:t>
            </a:r>
            <a:r>
              <a:rPr lang="en-US" sz="2600" b="1" dirty="0" smtClean="0"/>
              <a:t>:  </a:t>
            </a:r>
            <a:r>
              <a:rPr lang="en-US" sz="2600" dirty="0" smtClean="0"/>
              <a:t>News reporter/Journalist</a:t>
            </a:r>
            <a:endParaRPr lang="en-US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b="1" i="1" dirty="0" smtClean="0"/>
              <a:t>Audience</a:t>
            </a:r>
            <a:r>
              <a:rPr lang="en-US" b="1" dirty="0" smtClean="0"/>
              <a:t>:  </a:t>
            </a:r>
            <a:r>
              <a:rPr lang="en-US" sz="2600" dirty="0" smtClean="0"/>
              <a:t>General Public (readers)</a:t>
            </a:r>
            <a:endParaRPr lang="en-US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b="1" i="1" dirty="0" smtClean="0"/>
              <a:t>Format</a:t>
            </a:r>
            <a:r>
              <a:rPr lang="en-US" b="1" dirty="0" smtClean="0"/>
              <a:t>:  </a:t>
            </a:r>
            <a:r>
              <a:rPr lang="en-US" sz="2600" dirty="0" smtClean="0"/>
              <a:t>Newspaper Report</a:t>
            </a:r>
            <a:endParaRPr lang="en-US" sz="21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marL="0" indent="0" eaLnBrk="1" hangingPunct="1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b="1" i="1" dirty="0" smtClean="0"/>
              <a:t>Topic</a:t>
            </a:r>
            <a:r>
              <a:rPr lang="en-US" b="1" dirty="0" smtClean="0"/>
              <a:t>:  </a:t>
            </a:r>
            <a:r>
              <a:rPr lang="en-US" sz="2600" dirty="0" smtClean="0"/>
              <a:t>Explain how events from Ruby Bridges, Martin Luther King, Jr., and Rosa Parks impacted the rights and responsibilities of people in the United States.</a:t>
            </a:r>
            <a:endParaRPr lang="en-US" sz="21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b="1" dirty="0" smtClean="0"/>
              <a:t> 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832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60070" indent="-514350">
              <a:buFont typeface="+mj-lt"/>
              <a:buAutoNum type="arabicPeriod"/>
            </a:pPr>
            <a:r>
              <a:rPr lang="en-US" sz="3200" dirty="0" smtClean="0"/>
              <a:t>Using essential questions and standards, identify the writing topic.</a:t>
            </a:r>
          </a:p>
          <a:p>
            <a:pPr marL="560070" indent="-514350">
              <a:buFont typeface="+mj-lt"/>
              <a:buAutoNum type="arabicPeriod"/>
            </a:pPr>
            <a:r>
              <a:rPr lang="en-US" sz="3200" dirty="0" smtClean="0"/>
              <a:t>Brainstorm possible roles.</a:t>
            </a:r>
          </a:p>
          <a:p>
            <a:pPr marL="560070" indent="-514350">
              <a:buFont typeface="+mj-lt"/>
              <a:buAutoNum type="arabicPeriod"/>
            </a:pPr>
            <a:r>
              <a:rPr lang="en-US" sz="3200" dirty="0" smtClean="0"/>
              <a:t>Decide the audience for this communication.</a:t>
            </a:r>
          </a:p>
          <a:p>
            <a:pPr marL="560070" indent="-514350">
              <a:buFont typeface="+mj-lt"/>
              <a:buAutoNum type="arabicPeriod"/>
            </a:pPr>
            <a:r>
              <a:rPr lang="en-US" sz="3200" dirty="0" smtClean="0"/>
              <a:t>Using that audience, determine the writing format</a:t>
            </a:r>
          </a:p>
          <a:p>
            <a:r>
              <a:rPr lang="en-US" sz="3200" dirty="0" smtClean="0"/>
              <a:t>Can be used to differentiate …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creating a 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304800"/>
            <a:ext cx="6400800" cy="6248400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Bill of </a:t>
            </a:r>
            <a:r>
              <a:rPr lang="en-US" sz="3600" dirty="0" smtClean="0"/>
              <a:t>Rights</a:t>
            </a:r>
            <a:endParaRPr lang="en-US" sz="3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Animal in the Blank Park Zoo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Vacations using past tense in </a:t>
            </a:r>
            <a:r>
              <a:rPr lang="en-US" sz="3600" dirty="0" smtClean="0"/>
              <a:t>Spanish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Unit Rates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Stem and Leaf Plots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Analogy and </a:t>
            </a:r>
            <a:r>
              <a:rPr lang="en-US" sz="3600" i="1" dirty="0" smtClean="0"/>
              <a:t>Animal Farm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Polyrhythmic Work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Basketball: skills and teamwork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6600" dirty="0" smtClean="0"/>
              <a:t>1</a:t>
            </a:r>
            <a:endParaRPr lang="en-US" sz="16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86600" y="304800"/>
            <a:ext cx="1905000" cy="1825752"/>
          </a:xfrm>
        </p:spPr>
        <p:txBody>
          <a:bodyPr/>
          <a:lstStyle/>
          <a:p>
            <a:r>
              <a:rPr lang="en-US" dirty="0"/>
              <a:t>identify the writing topic</a:t>
            </a:r>
          </a:p>
        </p:txBody>
      </p:sp>
    </p:spTree>
    <p:extLst>
      <p:ext uri="{BB962C8B-B14F-4D97-AF65-F5344CB8AC3E}">
        <p14:creationId xmlns:p14="http://schemas.microsoft.com/office/powerpoint/2010/main" val="365218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"/>
            <a:ext cx="6705600" cy="6553200"/>
          </a:xfrm>
        </p:spPr>
        <p:txBody>
          <a:bodyPr numCol="2">
            <a:normAutofit fontScale="85000" lnSpcReduction="10000"/>
          </a:bodyPr>
          <a:lstStyle/>
          <a:p>
            <a:r>
              <a:rPr lang="en-US" dirty="0" smtClean="0"/>
              <a:t>Characters from a story</a:t>
            </a:r>
          </a:p>
          <a:p>
            <a:r>
              <a:rPr lang="en-US" dirty="0" smtClean="0"/>
              <a:t>Historical figures</a:t>
            </a:r>
          </a:p>
          <a:p>
            <a:r>
              <a:rPr lang="en-US" dirty="0" smtClean="0"/>
              <a:t>Vocab words</a:t>
            </a:r>
          </a:p>
          <a:p>
            <a:r>
              <a:rPr lang="en-US" dirty="0" smtClean="0"/>
              <a:t>Instruments/tools</a:t>
            </a:r>
          </a:p>
          <a:p>
            <a:r>
              <a:rPr lang="en-US" dirty="0" smtClean="0"/>
              <a:t>Minerals or chemical elements</a:t>
            </a:r>
          </a:p>
          <a:p>
            <a:r>
              <a:rPr lang="en-US" dirty="0" smtClean="0"/>
              <a:t>Public servant </a:t>
            </a:r>
          </a:p>
          <a:p>
            <a:r>
              <a:rPr lang="en-US" dirty="0" smtClean="0"/>
              <a:t>Musical instruments</a:t>
            </a:r>
          </a:p>
          <a:p>
            <a:r>
              <a:rPr lang="en-US" dirty="0" smtClean="0"/>
              <a:t>Shapes/colors</a:t>
            </a:r>
          </a:p>
          <a:p>
            <a:r>
              <a:rPr lang="en-US" dirty="0" smtClean="0"/>
              <a:t>Cities, countries, continents</a:t>
            </a:r>
          </a:p>
          <a:p>
            <a:r>
              <a:rPr lang="en-US" dirty="0" smtClean="0"/>
              <a:t>Diseases</a:t>
            </a:r>
          </a:p>
          <a:p>
            <a:r>
              <a:rPr lang="en-US" dirty="0" smtClean="0"/>
              <a:t>Types of Fabric</a:t>
            </a:r>
          </a:p>
          <a:p>
            <a:r>
              <a:rPr lang="en-US" dirty="0" smtClean="0"/>
              <a:t>Authors or inventors</a:t>
            </a:r>
          </a:p>
          <a:p>
            <a:r>
              <a:rPr lang="en-US" dirty="0" smtClean="0"/>
              <a:t>Brand name or object</a:t>
            </a:r>
          </a:p>
          <a:p>
            <a:r>
              <a:rPr lang="en-US" dirty="0" smtClean="0"/>
              <a:t>Scientists</a:t>
            </a:r>
          </a:p>
          <a:p>
            <a:r>
              <a:rPr lang="en-US" dirty="0" smtClean="0"/>
              <a:t>Politicians</a:t>
            </a:r>
          </a:p>
          <a:p>
            <a:r>
              <a:rPr lang="en-US" dirty="0" smtClean="0"/>
              <a:t>Geographic formations</a:t>
            </a:r>
          </a:p>
          <a:p>
            <a:r>
              <a:rPr lang="en-US" sz="2800" dirty="0" smtClean="0"/>
              <a:t>Composers/artists</a:t>
            </a:r>
          </a:p>
          <a:p>
            <a:r>
              <a:rPr lang="en-US" dirty="0" smtClean="0"/>
              <a:t>Business or industry person</a:t>
            </a:r>
          </a:p>
          <a:p>
            <a:r>
              <a:rPr lang="en-US" dirty="0" smtClean="0"/>
              <a:t>Technical terms</a:t>
            </a:r>
          </a:p>
          <a:p>
            <a:r>
              <a:rPr lang="en-US" dirty="0" smtClean="0"/>
              <a:t>Key terms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6600" dirty="0" smtClean="0"/>
              <a:t>2</a:t>
            </a:r>
            <a:endParaRPr lang="en-US" sz="16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86600" y="304800"/>
            <a:ext cx="1905000" cy="1825752"/>
          </a:xfrm>
        </p:spPr>
        <p:txBody>
          <a:bodyPr/>
          <a:lstStyle/>
          <a:p>
            <a:r>
              <a:rPr lang="en-US" dirty="0"/>
              <a:t>Brainstorm possible roles</a:t>
            </a:r>
          </a:p>
        </p:txBody>
      </p:sp>
    </p:spTree>
    <p:extLst>
      <p:ext uri="{BB962C8B-B14F-4D97-AF65-F5344CB8AC3E}">
        <p14:creationId xmlns:p14="http://schemas.microsoft.com/office/powerpoint/2010/main" val="27227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"/>
            <a:ext cx="6705600" cy="6553200"/>
          </a:xfrm>
        </p:spPr>
        <p:txBody>
          <a:bodyPr numCol="1">
            <a:normAutofit/>
          </a:bodyPr>
          <a:lstStyle/>
          <a:p>
            <a:r>
              <a:rPr lang="en-US" sz="4400" dirty="0" smtClean="0"/>
              <a:t>Elementary School students</a:t>
            </a:r>
          </a:p>
          <a:p>
            <a:r>
              <a:rPr lang="en-US" sz="4400" dirty="0" smtClean="0"/>
              <a:t>Newspaper readers</a:t>
            </a:r>
          </a:p>
          <a:p>
            <a:r>
              <a:rPr lang="en-US" sz="4400" dirty="0" smtClean="0"/>
              <a:t>President of the United States</a:t>
            </a:r>
          </a:p>
          <a:p>
            <a:r>
              <a:rPr lang="en-US" sz="4400" dirty="0"/>
              <a:t>R</a:t>
            </a:r>
            <a:r>
              <a:rPr lang="en-US" sz="4400" dirty="0" smtClean="0"/>
              <a:t>eaders of a Blog</a:t>
            </a:r>
          </a:p>
          <a:p>
            <a:r>
              <a:rPr lang="en-US" sz="4400" dirty="0" smtClean="0"/>
              <a:t>Museum-goers</a:t>
            </a:r>
          </a:p>
          <a:p>
            <a:r>
              <a:rPr lang="en-US" sz="4400" dirty="0" smtClean="0"/>
              <a:t>Team members</a:t>
            </a:r>
          </a:p>
          <a:p>
            <a:pPr marL="45720" indent="0">
              <a:buNone/>
            </a:pPr>
            <a:endParaRPr lang="en-US" sz="4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6600" dirty="0"/>
              <a:t>3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86600" y="304800"/>
            <a:ext cx="1905000" cy="1825752"/>
          </a:xfrm>
        </p:spPr>
        <p:txBody>
          <a:bodyPr/>
          <a:lstStyle/>
          <a:p>
            <a:r>
              <a:rPr lang="en-US" dirty="0"/>
              <a:t>Decide the audience for this </a:t>
            </a:r>
            <a:r>
              <a:rPr lang="en-US" dirty="0" err="1" smtClean="0"/>
              <a:t>communi-cation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09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99</TotalTime>
  <Words>422</Words>
  <Application>Microsoft Office PowerPoint</Application>
  <PresentationFormat>On-screen Show (4:3)</PresentationFormat>
  <Paragraphs>143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Grid</vt:lpstr>
      <vt:lpstr>Rafts</vt:lpstr>
      <vt:lpstr>Today’s goals</vt:lpstr>
      <vt:lpstr>Why RAFTS?</vt:lpstr>
      <vt:lpstr>When to use Raft?</vt:lpstr>
      <vt:lpstr>Rafts for Rights and Responsibilities – Reading Unit 2</vt:lpstr>
      <vt:lpstr>Steps in creating a RAFT</vt:lpstr>
      <vt:lpstr>identify the writing topic</vt:lpstr>
      <vt:lpstr>Brainstorm possible roles</vt:lpstr>
      <vt:lpstr>Decide the audience for this communi-cation</vt:lpstr>
      <vt:lpstr>determine the writing format</vt:lpstr>
      <vt:lpstr>Other examples</vt:lpstr>
      <vt:lpstr>Merrill examples</vt:lpstr>
    </vt:vector>
  </TitlesOfParts>
  <Company>DMPS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Rafts</dc:title>
  <dc:creator>Lange, Petra</dc:creator>
  <cp:lastModifiedBy>Curto, Sara</cp:lastModifiedBy>
  <cp:revision>11</cp:revision>
  <cp:lastPrinted>2012-01-30T20:39:03Z</cp:lastPrinted>
  <dcterms:created xsi:type="dcterms:W3CDTF">2012-01-30T19:43:42Z</dcterms:created>
  <dcterms:modified xsi:type="dcterms:W3CDTF">2012-01-31T14:36:56Z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-943042518</vt:i4>
  </property>
  <property fmtid="{D5CDD505-2E9C-101B-9397-08002B2CF9AE}" pid="3" name="_NewReviewCycle">
    <vt:lpwstr/>
  </property>
  <property fmtid="{D5CDD505-2E9C-101B-9397-08002B2CF9AE}" pid="4" name="_EmailSubject">
    <vt:lpwstr>RAFTS templates??</vt:lpwstr>
  </property>
  <property fmtid="{D5CDD505-2E9C-101B-9397-08002B2CF9AE}" pid="5" name="_AuthorEmail">
    <vt:lpwstr>petra.lange@dmps.k12.ia.us</vt:lpwstr>
  </property>
  <property fmtid="{D5CDD505-2E9C-101B-9397-08002B2CF9AE}" pid="6" name="_AuthorEmailDisplayName">
    <vt:lpwstr>Lange, Petra</vt:lpwstr>
  </property>
</Properties>
</file>